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04" r:id="rId2"/>
    <p:sldId id="553" r:id="rId3"/>
    <p:sldId id="554" r:id="rId4"/>
    <p:sldId id="556" r:id="rId5"/>
    <p:sldId id="557" r:id="rId6"/>
    <p:sldId id="478" r:id="rId7"/>
    <p:sldId id="531" r:id="rId8"/>
    <p:sldId id="601" r:id="rId9"/>
    <p:sldId id="591" r:id="rId10"/>
    <p:sldId id="561" r:id="rId11"/>
    <p:sldId id="562" r:id="rId12"/>
    <p:sldId id="563" r:id="rId13"/>
    <p:sldId id="602" r:id="rId14"/>
    <p:sldId id="532" r:id="rId15"/>
    <p:sldId id="534" r:id="rId16"/>
    <p:sldId id="547" r:id="rId17"/>
    <p:sldId id="548" r:id="rId18"/>
    <p:sldId id="549" r:id="rId19"/>
    <p:sldId id="558" r:id="rId20"/>
    <p:sldId id="559" r:id="rId21"/>
    <p:sldId id="560" r:id="rId22"/>
    <p:sldId id="565" r:id="rId23"/>
    <p:sldId id="566" r:id="rId24"/>
    <p:sldId id="603" r:id="rId25"/>
    <p:sldId id="535" r:id="rId26"/>
    <p:sldId id="537" r:id="rId27"/>
    <p:sldId id="540" r:id="rId28"/>
    <p:sldId id="544" r:id="rId29"/>
    <p:sldId id="568" r:id="rId30"/>
    <p:sldId id="569" r:id="rId31"/>
    <p:sldId id="570" r:id="rId32"/>
    <p:sldId id="571" r:id="rId33"/>
    <p:sldId id="572" r:id="rId34"/>
    <p:sldId id="573" r:id="rId35"/>
    <p:sldId id="574" r:id="rId36"/>
    <p:sldId id="575" r:id="rId37"/>
    <p:sldId id="576" r:id="rId38"/>
    <p:sldId id="577" r:id="rId39"/>
    <p:sldId id="578" r:id="rId40"/>
    <p:sldId id="605" r:id="rId41"/>
    <p:sldId id="579" r:id="rId42"/>
    <p:sldId id="580" r:id="rId43"/>
    <p:sldId id="594" r:id="rId44"/>
    <p:sldId id="596" r:id="rId45"/>
    <p:sldId id="581" r:id="rId46"/>
    <p:sldId id="539" r:id="rId47"/>
    <p:sldId id="583" r:id="rId48"/>
    <p:sldId id="584" r:id="rId49"/>
    <p:sldId id="586" r:id="rId50"/>
    <p:sldId id="606" r:id="rId51"/>
    <p:sldId id="587" r:id="rId52"/>
    <p:sldId id="588" r:id="rId53"/>
    <p:sldId id="589" r:id="rId54"/>
    <p:sldId id="590" r:id="rId55"/>
    <p:sldId id="593" r:id="rId56"/>
    <p:sldId id="592" r:id="rId57"/>
    <p:sldId id="599" r:id="rId58"/>
    <p:sldId id="600" r:id="rId59"/>
    <p:sldId id="543" r:id="rId60"/>
    <p:sldId id="597" r:id="rId61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604"/>
            <p14:sldId id="553"/>
            <p14:sldId id="554"/>
            <p14:sldId id="556"/>
            <p14:sldId id="557"/>
            <p14:sldId id="478"/>
            <p14:sldId id="531"/>
            <p14:sldId id="601"/>
            <p14:sldId id="591"/>
            <p14:sldId id="561"/>
            <p14:sldId id="562"/>
            <p14:sldId id="563"/>
            <p14:sldId id="602"/>
            <p14:sldId id="532"/>
            <p14:sldId id="534"/>
            <p14:sldId id="547"/>
            <p14:sldId id="548"/>
            <p14:sldId id="549"/>
            <p14:sldId id="558"/>
            <p14:sldId id="559"/>
            <p14:sldId id="560"/>
            <p14:sldId id="565"/>
            <p14:sldId id="566"/>
            <p14:sldId id="603"/>
            <p14:sldId id="535"/>
            <p14:sldId id="537"/>
            <p14:sldId id="540"/>
            <p14:sldId id="544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605"/>
            <p14:sldId id="579"/>
            <p14:sldId id="580"/>
            <p14:sldId id="594"/>
            <p14:sldId id="596"/>
            <p14:sldId id="581"/>
            <p14:sldId id="539"/>
            <p14:sldId id="583"/>
            <p14:sldId id="584"/>
            <p14:sldId id="586"/>
            <p14:sldId id="606"/>
            <p14:sldId id="587"/>
            <p14:sldId id="588"/>
            <p14:sldId id="589"/>
            <p14:sldId id="590"/>
            <p14:sldId id="593"/>
            <p14:sldId id="592"/>
            <p14:sldId id="599"/>
            <p14:sldId id="600"/>
            <p14:sldId id="543"/>
            <p14:sldId id="597"/>
          </p14:sldIdLst>
        </p14:section>
        <p14:section name="E[" id="{D5E92838-4B32-1743-B4FC-D677339A293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4125"/>
    <a:srgbClr val="EEB0A4"/>
    <a:srgbClr val="FDCDE4"/>
    <a:srgbClr val="56F8F4"/>
    <a:srgbClr val="CEFDFC"/>
    <a:srgbClr val="F963AA"/>
    <a:srgbClr val="09D1CC"/>
    <a:srgbClr val="F73792"/>
    <a:srgbClr val="C7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D99EE-3FCF-B346-AA13-96A65BFA007C}" v="10428" dt="2024-12-04T02:36:26.587"/>
    <p1510:client id="{DBB63BBA-D066-44D7-89AB-0294F6A904CE}" v="4140" dt="2024-12-02T18:23:42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2F0F-C09E-9240-7C74-F3FCCC90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6FC6A-C826-29E5-F449-816AB0221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C88FD-DCD7-3AB5-ADE2-096F6D9A1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4B70F-EC82-689B-DF2B-6B97E6C95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16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3.pn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1.png"/><Relationship Id="rId7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4.png"/><Relationship Id="rId7" Type="http://schemas.openxmlformats.org/officeDocument/2006/relationships/image" Target="../media/image9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Relationship Id="rId9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7.png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09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shh.ug/cs70/markov_simulator_g5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joshh.ug/cs70/5node_markov_chain_simulator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A364-ACAE-9178-CF4B-644D6BCD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xkcd</a:t>
            </a:r>
            <a:r>
              <a:rPr lang="en-US" dirty="0"/>
              <a:t> of the 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C93A90-1996-D2BE-ABBC-A351F97EDA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92" y="1104533"/>
            <a:ext cx="26003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20BE4-4D61-C46D-9BDC-401073FA2B2F}"/>
              </a:ext>
            </a:extLst>
          </p:cNvPr>
          <p:cNvSpPr txBox="1"/>
          <p:nvPr/>
        </p:nvSpPr>
        <p:spPr>
          <a:xfrm>
            <a:off x="7218484" y="5213839"/>
            <a:ext cx="2120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hlinkClick r:id="rId3"/>
              </a:rPr>
              <a:t>https://xkcd.com/2169/</a:t>
            </a:r>
            <a:endParaRPr lang="en-US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0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8817-CE44-3F35-10A4-C7CCB00F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Chain: State Space and Transition Probability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9CA06-E7AB-DDD6-6B7B-584901D52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state space</a:t>
                </a:r>
                <a:r>
                  <a:rPr lang="en-US" b="1" dirty="0"/>
                  <a:t> </a:t>
                </a:r>
                <a:r>
                  <a:rPr lang="en-US" dirty="0"/>
                  <a:t>of a Markov Chain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finite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transition probability matrix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matrix such that: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𝔛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and the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sum of each row is 1</a:t>
                </a:r>
                <a:r>
                  <a:rPr lang="en-US" dirty="0"/>
                  <a:t>, i.e.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9CA06-E7AB-DDD6-6B7B-584901D52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70C24-3CFD-AD75-3F2B-BAC0706E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5EA-C4F6-0436-FA78-9F750BCC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Chain: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B20F4-CFCB-A633-9DA0-20DA76D4D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state space of a Markov Chain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for some finite K.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transition probability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/>
                  <a:t> matrix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𝔛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B20F4-CFCB-A633-9DA0-20DA76D4D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B1C02A-CFDD-E93D-D1DE-A8260EA8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9" y="3429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764620-1045-A80E-DE86-502A01326063}"/>
                  </a:ext>
                </a:extLst>
              </p:cNvPr>
              <p:cNvSpPr txBox="1"/>
              <p:nvPr/>
            </p:nvSpPr>
            <p:spPr>
              <a:xfrm>
                <a:off x="7214361" y="3961339"/>
                <a:ext cx="4368041" cy="193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.33</m:t>
                                </m:r>
                              </m:e>
                              <m:e>
                                <m:r>
                                  <a:rPr lang="en-US" sz="26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.33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.33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764620-1045-A80E-DE86-502A0132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61" y="3961339"/>
                <a:ext cx="4368041" cy="1932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5D5FE8-81EE-4E62-8687-19FDAEF1EE29}"/>
              </a:ext>
            </a:extLst>
          </p:cNvPr>
          <p:cNvSpPr txBox="1"/>
          <p:nvPr/>
        </p:nvSpPr>
        <p:spPr>
          <a:xfrm>
            <a:off x="8607633" y="2676745"/>
            <a:ext cx="297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Probability of going from A to B and A to 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80543B-E28F-B7A8-6BF2-675EFF2E7BAC}"/>
              </a:ext>
            </a:extLst>
          </p:cNvPr>
          <p:cNvCxnSpPr>
            <a:cxnSpLocks/>
          </p:cNvCxnSpPr>
          <p:nvPr/>
        </p:nvCxnSpPr>
        <p:spPr>
          <a:xfrm flipH="1">
            <a:off x="8740140" y="3361484"/>
            <a:ext cx="243840" cy="59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FB8671-69F5-8AC5-890D-423CA620F07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095018" y="3323076"/>
            <a:ext cx="161502" cy="59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0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EFF1-47AA-8B47-BAF9-04D9349C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B4E-1C06-3F6E-59E2-9819FE6B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first row of the transition probability matrix for the Markov Chain below?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A0A37-52BA-4245-9404-3707E1AF3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63" y="2719761"/>
            <a:ext cx="4401458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604F-6FDF-7B58-07EB-FDC754D29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F002-6E2B-9D4B-EED4-01450099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975D-9B0E-C48B-3408-856D29F1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the first row of the transition probability matrix for the Markov Chain below?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EAD73-8F4C-491C-27C0-30405D15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63" y="2719761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799BC-5FF9-8300-ECF8-31115DBEDCC2}"/>
                  </a:ext>
                </a:extLst>
              </p:cNvPr>
              <p:cNvSpPr txBox="1"/>
              <p:nvPr/>
            </p:nvSpPr>
            <p:spPr>
              <a:xfrm>
                <a:off x="1274694" y="1889213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799BC-5FF9-8300-ECF8-31115DBED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94" y="1889213"/>
                <a:ext cx="3347002" cy="10764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80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3761E-45DD-FF73-D89C-9B4CE80B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14" y="4100543"/>
            <a:ext cx="4483826" cy="2272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BC5B7-C0E3-F5D0-925C-974536AD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F09D-71B2-D718-15E9-02C23748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questions we might ask: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probability that we’re at a given node after a long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long run, does the starting state matter?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long do we expect it to take before we reach E for the first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probability that we visit state E before state 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We’ll see that many questions can be framed in terms of questions about Markov Chains.</a:t>
            </a:r>
          </a:p>
        </p:txBody>
      </p:sp>
    </p:spTree>
    <p:extLst>
      <p:ext uri="{BB962C8B-B14F-4D97-AF65-F5344CB8AC3E}">
        <p14:creationId xmlns:p14="http://schemas.microsoft.com/office/powerpoint/2010/main" val="109001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CCBDF-8C89-DD11-0017-66007830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1824-BF00-CC68-4B5E-11A9812FB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Invariant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304B-4443-C143-6C65-5B438389A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26,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D92A4-B563-4DA0-3679-43F3B63ED4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3DDCC01-6362-CC3B-48F8-5201C619E06E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9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A68C-3272-F0A4-59CE-AA0F9EB1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F394-3144-6A25-DC22-235932C9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C90-F6E1-2B42-1112-9ED5A401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smaller running example, let’s consider the three state Markov Chain below. Simulation yields counts shown “Count” column below.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generate samples, we end up with around: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44% of the time in state 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33% of the time in state 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22% of the time in state 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137ED-4390-69B8-0008-F6FEA746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43B0D-2832-9821-9AC3-29D4D982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27" y="1585912"/>
            <a:ext cx="279082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C9A32F-45F6-446D-CFB1-614E08F9B348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C9A32F-45F6-446D-CFB1-614E08F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22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446D-A13B-8943-9BD6-4AC289CC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E13A-EA51-7242-411D-C458D7CB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A04ED9-C8AD-599E-9085-1E030362B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since we always start in state A.</a:t>
                </a:r>
              </a:p>
              <a:p>
                <a:endParaRPr lang="en-US" dirty="0"/>
              </a:p>
              <a:p>
                <a:r>
                  <a:rPr lang="en-US" dirty="0"/>
                  <a:t>What is the chance of being in each state at time step 1, i.e.,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A04ED9-C8AD-599E-9085-1E030362B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24344B-40A1-F72C-C3DE-52A95D6E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0477E2-9A27-E5D3-7D83-8FEEEB6EB43B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0477E2-9A27-E5D3-7D83-8FEEEB6EB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48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99771-8968-59FF-286A-657E5E2C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0009-65F6-D2FC-42B6-91BFC665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D964F-A834-BBFD-720F-45593EAEB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chance of being in each state at time step 1, i.e.,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50% chance of going into state B or state 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D964F-A834-BBFD-720F-45593EAEB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B3597A6-AB25-1043-373A-8754DF52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32DFA0-F0E1-E572-189B-D781EA575BAA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32DFA0-F0E1-E572-189B-D781EA575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3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BF62D-6B40-A84E-8CE0-405C4F2F4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3988-EA09-727A-FB65-CB375F0D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3DD78-98FE-F39E-01E6-F9563FDEA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chance of being in each state at time step 2, i.e.,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3DD78-98FE-F39E-01E6-F9563FDEA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ECD3BB-FC65-E983-E9B3-A468FD37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C0863-96D5-04C9-EC64-77FBFC008C9E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C0863-96D5-04C9-EC64-77FBFC008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86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539F-2489-4AB5-50E4-00AFE8F6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F5A3-4029-5272-7061-B101E5BE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E9BF1-1529-933F-581C-DB3B5EA92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isn’t a formal pre-requisite for this class but is used (in a very basic way!) in this topic. Let’s review…</a:t>
                </a:r>
              </a:p>
              <a:p>
                <a:endParaRPr lang="en-US" dirty="0"/>
              </a:p>
              <a:p>
                <a:r>
                  <a:rPr lang="en-US" dirty="0"/>
                  <a:t>Question: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How do we compute this vector-matrix product?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E9BF1-1529-933F-581C-DB3B5EA92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49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F0B49-E245-B106-2ABC-BC015BE3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890D-87F7-4E70-DAA2-0AA0789A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20196-E43E-6399-90BB-8CE43DBC3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chance of being in each state at time step 2, i.e.,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Can reason through the possibilities, or we can use linear algebra!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20196-E43E-6399-90BB-8CE43DBC3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E6099E-0FBC-16D7-4F32-7B907597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C92E1E-78BD-E763-E413-6883A1FDDC26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C92E1E-78BD-E763-E413-6883A1FD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6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F7F3-493D-7AEF-B227-903526D6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E0A7-6403-E01A-64BD-419CBE27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9ACFF-F86D-104E-8306-12B8DD4A9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b="0" dirty="0"/>
              </a:p>
              <a:p>
                <a:r>
                  <a:rPr lang="en-US" dirty="0"/>
                  <a:t>We did this at the beginning of lecture today!</a:t>
                </a:r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0.75  0.25  0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9ACFF-F86D-104E-8306-12B8DD4A9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7D1E737-F03F-A65C-D0B5-37479E205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5AEAF-D574-95E7-0F8C-8DDB4640C0C3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5AEAF-D574-95E7-0F8C-8DDB4640C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44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84A93-99E1-D75E-3CB3-1372A30D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C7AC-90D9-8198-D6F2-E86D95A6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 using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2C6EA-675F-F9D5-BCE1-237FD2F48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0  0.5  0.5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0.75  0.25  0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.375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0.5625  0.3125  0.125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0.375  0.34375  0.28125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=[0.4375     0.33398438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0.22851562]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2C6EA-675F-F9D5-BCE1-237FD2F48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EB38-3294-6E87-C743-E4E05331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1D0F-B57D-6A25-C59B-5E65E073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 using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F0BA2-CBA6-025D-8DDB-137F71385D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1  0  0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the next lecture, we’ll show that this holds for any starting distribution, not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F0BA2-CBA6-025D-8DDB-137F71385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48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20E1-1AB4-938A-CDF9-FC12C06FB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0CA8-908F-B161-B6B8-17DC6689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Term Behavior of Three State Markov Chain – using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899A9-1C4D-CCB6-795B-EBE952200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Note: If we have information about the Markov Chain at some point other than time zero, we can update probabilities accordingly.</a:t>
                </a:r>
              </a:p>
              <a:p>
                <a:endParaRPr lang="en-US"/>
              </a:p>
              <a:p>
                <a:r>
                  <a:rPr lang="en-US"/>
                  <a:t>Example: Suppose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0.3  0.2  0.5</m:t>
                        </m:r>
                      </m:e>
                    </m:d>
                  </m:oMath>
                </a14:m>
                <a:r>
                  <a:rPr lang="en-US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then: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899A9-1C4D-CCB6-795B-EBE952200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33CEF44-13EB-8884-4914-42D24B9D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44" y="3533704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44875F-E564-FBCF-C3AE-E84D2A8A7892}"/>
                  </a:ext>
                </a:extLst>
              </p:cNvPr>
              <p:cNvSpPr txBox="1"/>
              <p:nvPr/>
            </p:nvSpPr>
            <p:spPr>
              <a:xfrm>
                <a:off x="1026216" y="2801450"/>
                <a:ext cx="3406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=[0.3  0.2  0.5]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44875F-E564-FBCF-C3AE-E84D2A8A7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16" y="2801450"/>
                <a:ext cx="3406635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F685D-D28C-8B3C-AC71-D86EF4474A71}"/>
                  </a:ext>
                </a:extLst>
              </p:cNvPr>
              <p:cNvSpPr txBox="1"/>
              <p:nvPr/>
            </p:nvSpPr>
            <p:spPr>
              <a:xfrm>
                <a:off x="1135545" y="3393368"/>
                <a:ext cx="3406635" cy="419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0.3  0.2  0.5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F685D-D28C-8B3C-AC71-D86EF447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45" y="3393368"/>
                <a:ext cx="3406635" cy="419695"/>
              </a:xfrm>
              <a:prstGeom prst="rect">
                <a:avLst/>
              </a:prstGeom>
              <a:blipFill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2D91E-BDCF-4311-1A27-F480615292F8}"/>
                  </a:ext>
                </a:extLst>
              </p:cNvPr>
              <p:cNvSpPr txBox="1"/>
              <p:nvPr/>
            </p:nvSpPr>
            <p:spPr>
              <a:xfrm>
                <a:off x="240604" y="3943316"/>
                <a:ext cx="3406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2D91E-BDCF-4311-1A27-F48061529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04" y="3943316"/>
                <a:ext cx="34066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944FCB-89BE-E331-E9B9-AA24258B66D2}"/>
                  </a:ext>
                </a:extLst>
              </p:cNvPr>
              <p:cNvSpPr txBox="1"/>
              <p:nvPr/>
            </p:nvSpPr>
            <p:spPr>
              <a:xfrm>
                <a:off x="779456" y="4535234"/>
                <a:ext cx="3406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0  0  1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944FCB-89BE-E331-E9B9-AA24258B6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6" y="4535234"/>
                <a:ext cx="340663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96EEA-C240-FD4C-0E66-C4EB432C4517}"/>
                  </a:ext>
                </a:extLst>
              </p:cNvPr>
              <p:cNvSpPr txBox="1"/>
              <p:nvPr/>
            </p:nvSpPr>
            <p:spPr>
              <a:xfrm>
                <a:off x="849029" y="5127152"/>
                <a:ext cx="3406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0  0  1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96EEA-C240-FD4C-0E66-C4EB432C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29" y="5127152"/>
                <a:ext cx="3406635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1B117-9CCC-B868-BF16-D8BEEBAE5F2D}"/>
                  </a:ext>
                </a:extLst>
              </p:cNvPr>
              <p:cNvSpPr txBox="1"/>
              <p:nvPr/>
            </p:nvSpPr>
            <p:spPr>
              <a:xfrm>
                <a:off x="242742" y="5719070"/>
                <a:ext cx="3406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1B117-9CCC-B868-BF16-D8BEEBAE5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2" y="5719070"/>
                <a:ext cx="3406635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173024-8023-87D3-6CA0-D2DCE347FD2F}"/>
                  </a:ext>
                </a:extLst>
              </p:cNvPr>
              <p:cNvSpPr txBox="1"/>
              <p:nvPr/>
            </p:nvSpPr>
            <p:spPr>
              <a:xfrm>
                <a:off x="685795" y="6310987"/>
                <a:ext cx="3406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1 0 0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173024-8023-87D3-6CA0-D2DCE347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5" y="6310987"/>
                <a:ext cx="3406635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9183ED-2789-B40F-A681-45C1861FCB6B}"/>
                  </a:ext>
                </a:extLst>
              </p:cNvPr>
              <p:cNvSpPr txBox="1"/>
              <p:nvPr/>
            </p:nvSpPr>
            <p:spPr>
              <a:xfrm>
                <a:off x="2686228" y="3943315"/>
                <a:ext cx="4195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Or equivalently: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=[0 0 1]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9183ED-2789-B40F-A681-45C1861FC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28" y="3943315"/>
                <a:ext cx="4195451" cy="461665"/>
              </a:xfrm>
              <a:prstGeom prst="rect">
                <a:avLst/>
              </a:prstGeom>
              <a:blipFill>
                <a:blip r:embed="rId11"/>
                <a:stretch>
                  <a:fillRect l="-23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85C061-5B57-42DD-3F58-F2CC0D717BE4}"/>
                  </a:ext>
                </a:extLst>
              </p:cNvPr>
              <p:cNvSpPr txBox="1"/>
              <p:nvPr/>
            </p:nvSpPr>
            <p:spPr>
              <a:xfrm>
                <a:off x="2726768" y="5710467"/>
                <a:ext cx="4195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Or equivalently: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=[1 0 0]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85C061-5B57-42DD-3F58-F2CC0D71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68" y="5710467"/>
                <a:ext cx="4195451" cy="461665"/>
              </a:xfrm>
              <a:prstGeom prst="rect">
                <a:avLst/>
              </a:prstGeom>
              <a:blipFill>
                <a:blip r:embed="rId12"/>
                <a:stretch>
                  <a:fillRect l="-21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1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15660B-864C-1ADE-06A2-A0AD607783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Alternate View: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15660B-864C-1ADE-06A2-A0AD60778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4085C-1035-6396-EFC5-42230DC5B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366591"/>
              </a:xfrm>
            </p:spPr>
            <p:txBody>
              <a:bodyPr/>
              <a:lstStyle/>
              <a:p>
                <a:r>
                  <a:rPr lang="en-US"/>
                  <a:t>Denote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4085C-1035-6396-EFC5-42230DC5B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366591"/>
              </a:xfrm>
              <a:blipFill>
                <a:blip r:embed="rId3"/>
                <a:stretch>
                  <a:fillRect l="-796" t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477B9-DFED-0E94-1B6F-4CB5CEC5341C}"/>
                  </a:ext>
                </a:extLst>
              </p:cNvPr>
              <p:cNvSpPr txBox="1"/>
              <p:nvPr/>
            </p:nvSpPr>
            <p:spPr>
              <a:xfrm>
                <a:off x="322760" y="1598630"/>
                <a:ext cx="40426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477B9-DFED-0E94-1B6F-4CB5CEC5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60" y="1598630"/>
                <a:ext cx="404261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71B206-F798-A2BC-02D3-FE95805CFF8F}"/>
                  </a:ext>
                </a:extLst>
              </p:cNvPr>
              <p:cNvSpPr txBox="1"/>
              <p:nvPr/>
            </p:nvSpPr>
            <p:spPr>
              <a:xfrm>
                <a:off x="3583320" y="1260332"/>
                <a:ext cx="2534651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71B206-F798-A2BC-02D3-FE95805CF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20" y="1260332"/>
                <a:ext cx="2534651" cy="1138260"/>
              </a:xfrm>
              <a:prstGeom prst="rect">
                <a:avLst/>
              </a:prstGeom>
              <a:blipFill>
                <a:blip r:embed="rId5"/>
                <a:stretch>
                  <a:fillRect r="-3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4AD45D-CB81-A188-D6A9-537A755418E2}"/>
                  </a:ext>
                </a:extLst>
              </p:cNvPr>
              <p:cNvSpPr txBox="1"/>
              <p:nvPr/>
            </p:nvSpPr>
            <p:spPr>
              <a:xfrm>
                <a:off x="3310309" y="2474789"/>
                <a:ext cx="5075318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𝑗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4AD45D-CB81-A188-D6A9-537A755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09" y="2474789"/>
                <a:ext cx="5075318" cy="1138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5C882-D7AA-3FF7-E56A-329DEC302264}"/>
                  </a:ext>
                </a:extLst>
              </p:cNvPr>
              <p:cNvSpPr txBox="1"/>
              <p:nvPr/>
            </p:nvSpPr>
            <p:spPr>
              <a:xfrm>
                <a:off x="2312986" y="3613049"/>
                <a:ext cx="5075318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5C882-D7AA-3FF7-E56A-329DEC302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986" y="3613049"/>
                <a:ext cx="5075318" cy="113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32F822-AFB3-A774-648D-511EF6F795B7}"/>
                  </a:ext>
                </a:extLst>
              </p:cNvPr>
              <p:cNvSpPr txBox="1"/>
              <p:nvPr/>
            </p:nvSpPr>
            <p:spPr>
              <a:xfrm>
                <a:off x="228600" y="5259370"/>
                <a:ext cx="11022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Or in linear algebra 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are row vectors,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a matrix of transition probabilities.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32F822-AFB3-A774-648D-511EF6F79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59370"/>
                <a:ext cx="11022496" cy="830997"/>
              </a:xfrm>
              <a:prstGeom prst="rect">
                <a:avLst/>
              </a:prstGeom>
              <a:blipFill>
                <a:blip r:embed="rId8"/>
                <a:stretch>
                  <a:fillRect l="-8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4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B490-07AE-8010-A7DC-7ECE65685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EDAB14-434E-DB73-FE93-4E1A61E13E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Alternate View: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EDAB14-434E-DB73-FE93-4E1A61E13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7F86C-8716-B37D-BCBB-1314CBD2E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366591"/>
              </a:xfrm>
            </p:spPr>
            <p:txBody>
              <a:bodyPr/>
              <a:lstStyle/>
              <a:p>
                <a:r>
                  <a:rPr lang="en-US"/>
                  <a:t>Denote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7F86C-8716-B37D-BCBB-1314CBD2E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366591"/>
              </a:xfrm>
              <a:blipFill>
                <a:blip r:embed="rId3"/>
                <a:stretch>
                  <a:fillRect l="-796" t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10DDEE-ABD1-F586-1A4D-0A4D055311B1}"/>
                  </a:ext>
                </a:extLst>
              </p:cNvPr>
              <p:cNvSpPr txBox="1"/>
              <p:nvPr/>
            </p:nvSpPr>
            <p:spPr>
              <a:xfrm>
                <a:off x="322760" y="1598630"/>
                <a:ext cx="40426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10DDEE-ABD1-F586-1A4D-0A4D0553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60" y="1598630"/>
                <a:ext cx="404261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21D9AB-ED29-4034-4935-C3B78CEE12CD}"/>
                  </a:ext>
                </a:extLst>
              </p:cNvPr>
              <p:cNvSpPr txBox="1"/>
              <p:nvPr/>
            </p:nvSpPr>
            <p:spPr>
              <a:xfrm>
                <a:off x="3583320" y="1260332"/>
                <a:ext cx="2534651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21D9AB-ED29-4034-4935-C3B78CEE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20" y="1260332"/>
                <a:ext cx="2534651" cy="1138260"/>
              </a:xfrm>
              <a:prstGeom prst="rect">
                <a:avLst/>
              </a:prstGeom>
              <a:blipFill>
                <a:blip r:embed="rId5"/>
                <a:stretch>
                  <a:fillRect r="-3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DADF8F-43A9-2840-D0A6-CF5FB453C46E}"/>
                  </a:ext>
                </a:extLst>
              </p:cNvPr>
              <p:cNvSpPr txBox="1"/>
              <p:nvPr/>
            </p:nvSpPr>
            <p:spPr>
              <a:xfrm>
                <a:off x="3310308" y="2474789"/>
                <a:ext cx="5605091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𝑗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DADF8F-43A9-2840-D0A6-CF5FB453C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08" y="2474789"/>
                <a:ext cx="5605091" cy="1138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D79FDC-170B-D870-A33E-FCC6E28F5F64}"/>
                  </a:ext>
                </a:extLst>
              </p:cNvPr>
              <p:cNvSpPr txBox="1"/>
              <p:nvPr/>
            </p:nvSpPr>
            <p:spPr>
              <a:xfrm>
                <a:off x="2376007" y="3613049"/>
                <a:ext cx="5075318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D79FDC-170B-D870-A33E-FCC6E28F5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07" y="3613049"/>
                <a:ext cx="5075318" cy="113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EC20B-B978-EB1C-3594-C0ABD29CD261}"/>
                  </a:ext>
                </a:extLst>
              </p:cNvPr>
              <p:cNvSpPr txBox="1"/>
              <p:nvPr/>
            </p:nvSpPr>
            <p:spPr>
              <a:xfrm>
                <a:off x="322760" y="4922415"/>
                <a:ext cx="1102249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In vector-matrix form,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l"/>
                <a:endParaRPr lang="en-US" sz="12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          …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 so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l"/>
                <a:endParaRPr lang="en-US" sz="12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l"/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Continuing,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=…=…=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EC20B-B978-EB1C-3594-C0ABD29CD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60" y="4922415"/>
                <a:ext cx="11022496" cy="1631216"/>
              </a:xfrm>
              <a:prstGeom prst="rect">
                <a:avLst/>
              </a:prstGeom>
              <a:blipFill>
                <a:blip r:embed="rId8"/>
                <a:stretch>
                  <a:fillRect l="-885" t="-2985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4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5F521-3F8C-9D8A-3EC8-172C350F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2C56-49F0-A84E-541A-8975C4205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Hitting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F73AE-E2F0-FAAD-F6B0-DF2A1A8F8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26,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A113C-B2B9-9C26-0487-6804A746C0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BF65E32-DC54-9123-CA71-7D2D3A3138A7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3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31A2-483B-E1C2-A44B-8761D29F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ACB5F-62A4-EE05-684B-27C5C8BDF0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question we might ask ourselves: If we start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how many time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do we expect it to take before we hit end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example, if 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ACB5F-62A4-EE05-684B-27C5C8BDF0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365BEA-81A2-1557-CCAA-635FB37BC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8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E34C2-E143-E6FC-29CF-9A73D7FF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38CD-CA90-9184-832E-0A3B9CB1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093DD-3A6A-FB52-B8F8-632E45589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 dirty="0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do this, let’s write the so-called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 dirty="0"/>
                  <a:t>for this Markov Chain. </a:t>
                </a:r>
              </a:p>
              <a:p>
                <a:r>
                  <a:rPr lang="en-US" sz="2000" i="1" dirty="0"/>
                  <a:t>	"The journey of a thousand miles begins with a single step." – Lao Tzu. </a:t>
                </a:r>
              </a:p>
              <a:p>
                <a:endParaRPr lang="en-US" dirty="0"/>
              </a:p>
              <a:p>
                <a:r>
                  <a:rPr lang="en-US" dirty="0"/>
                  <a:t>First, we’ll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This is trivial: If we’re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already, we have to wait 0 time steps to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093DD-3A6A-FB52-B8F8-632E45589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649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F867C7-5464-3A60-6512-93187297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F069-2D83-4D12-2681-079DD62E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D8BF-B566-6D6C-9A24-C5C65227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94F10-317D-B8A1-5BC1-0339D6C0F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isn’t a formal pre-requisite for this class but is used (in a very basic way!) in this topic. Let’s review…</a:t>
                </a:r>
              </a:p>
              <a:p>
                <a:endParaRPr lang="en-US" dirty="0"/>
              </a:p>
              <a:p>
                <a:r>
                  <a:rPr lang="en-US" dirty="0"/>
                  <a:t>Question: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94F10-317D-B8A1-5BC1-0339D6C0F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8C35C-C3C1-9611-B618-BCDCA97A30C9}"/>
                  </a:ext>
                </a:extLst>
              </p:cNvPr>
              <p:cNvSpPr txBox="1"/>
              <p:nvPr/>
            </p:nvSpPr>
            <p:spPr>
              <a:xfrm>
                <a:off x="248478" y="4053299"/>
                <a:ext cx="6152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0.25  0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, where: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8C35C-C3C1-9611-B618-BCDCA97A3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8" y="4053299"/>
                <a:ext cx="615232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0FDE6-9C39-76D9-9445-B88C2BD262D3}"/>
                  </a:ext>
                </a:extLst>
              </p:cNvPr>
              <p:cNvSpPr txBox="1"/>
              <p:nvPr/>
            </p:nvSpPr>
            <p:spPr>
              <a:xfrm>
                <a:off x="1722781" y="4651050"/>
                <a:ext cx="58707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+0.5×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+0.5×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=0.75</m:t>
                      </m:r>
                    </m:oMath>
                  </m:oMathPara>
                </a14:m>
                <a:endParaRPr lang="en-US" sz="240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0FDE6-9C39-76D9-9445-B88C2BD2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1" y="4651050"/>
                <a:ext cx="58707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34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71505-A845-29D3-F9F4-9E07BBA3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EDAE2-70A1-06A1-AEE5-89B89DD4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58D02-079A-B01D-4144-EBF9F3EA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477C4-7F5B-1741-1C88-37A6CF93E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do this, let’s write the so-called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/>
                  <a:t>for this Markov Chain. </a:t>
                </a:r>
              </a:p>
              <a:p>
                <a:endParaRPr lang="en-US"/>
              </a:p>
              <a:p>
                <a:r>
                  <a:rPr lang="en-US"/>
                  <a:t>Next, let’s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only thing that can happen next is that we go to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Thus, expected wait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 is whatever the expected wait time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477C4-7F5B-1741-1C88-37A6CF93E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3"/>
                <a:stretch>
                  <a:fillRect l="-785" t="-541" r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C3FAB-DA80-C989-28A1-123478B1056E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C3FAB-DA80-C989-28A1-123478B1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945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C569-4F77-E5F6-5E80-31EB4A80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8CC8-A036-132E-4015-3E96E9D1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74D21-C70B-F403-7170-433D26530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do this, let’s write the so-called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/>
                  <a:t>for this Markov Chain. 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74D21-C70B-F403-7170-433D26530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DD7BF6F-9DE9-9220-E33B-2D0DCDF4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39779-743B-D7A7-6303-66804A4C1715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39779-743B-D7A7-6303-66804A4C1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E63A4-0BE8-FDF6-DB32-A18EA20D5E46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E63A4-0BE8-FDF6-DB32-A18EA20D5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942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57A4-7B36-29AB-69B7-6C8DA586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EF99-A759-5479-9D52-59ED1F38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B8A2C-5CD2-63F2-21EB-0C07BF9CC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do this, let’s write the so-called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/>
                  <a:t>for this Markov Chain. 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B8A2C-5CD2-63F2-21EB-0C07BF9CC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31A3E3-C70D-430B-B814-CD2C9D12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31E3A-D349-C9E1-F889-B37B77A28E45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31E3A-D349-C9E1-F889-B37B77A28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84AB55-1CB5-AF78-61A1-A7615FA6B714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84AB55-1CB5-AF78-61A1-A7615FA6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DCD6B2-3866-5C90-A59D-55E6B9178D53}"/>
                  </a:ext>
                </a:extLst>
              </p:cNvPr>
              <p:cNvSpPr txBox="1"/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DCD6B2-3866-5C90-A59D-55E6B917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300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7C5C1-46D4-4049-D739-1212350C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6C29-7FC1-4F09-A080-4E80EFE8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29823-AD59-5FDE-5756-34DE29C31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 dirty="0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do this, let’s write the so-called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 dirty="0"/>
                  <a:t>for this Markov Chain. 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29823-AD59-5FDE-5756-34DE29C31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649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B9D580-9D49-75C2-F0F9-0E8C13884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D43A42-2F1D-7042-8624-A334347EC436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D43A42-2F1D-7042-8624-A334347EC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2C505-0362-9C13-02CC-E3B77E01935D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2C505-0362-9C13-02CC-E3B77E019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7941F-43E7-4F68-3A8F-A724BA367FDB}"/>
                  </a:ext>
                </a:extLst>
              </p:cNvPr>
              <p:cNvSpPr txBox="1"/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7941F-43E7-4F68-3A8F-A724BA36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72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C8DB-47E5-C40E-977F-9F5025FE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D197-732F-7B2C-F718-4DA80E27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69E32-EBB7-5725-4E15-744D9AA772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 dirty="0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do this, let’s write the so-called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 dirty="0"/>
                  <a:t>for this Markov Chain. 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i="1" dirty="0">
                    <a:solidFill>
                      <a:srgbClr val="C00000"/>
                    </a:solidFill>
                  </a:rPr>
                  <a:t>nothing new…  just conditional expectation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69E32-EBB7-5725-4E15-744D9AA77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649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A234C9-4C6A-E261-E2DC-A3CD8D8F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C68429-644C-E75A-2AB4-C4188E25241E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C68429-644C-E75A-2AB4-C4188E252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196CFB-C872-6A8E-548F-3FB6841EA25C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196CFB-C872-6A8E-548F-3FB6841EA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7FDC0B-1D48-2470-2BD9-534496C56576}"/>
                  </a:ext>
                </a:extLst>
              </p:cNvPr>
              <p:cNvSpPr txBox="1"/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7FDC0B-1D48-2470-2BD9-534496C5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B16BF-A1C2-21D9-F621-7BD58BEE9171}"/>
                  </a:ext>
                </a:extLst>
              </p:cNvPr>
              <p:cNvSpPr txBox="1"/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B16BF-A1C2-21D9-F621-7BD58BEE9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9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B304E-8E7D-DD5E-23BE-1FB5CE19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5152-6242-1E75-2C69-80B1727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701C8-6EE4-4415-F49C-C7CDDAD57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do this, let’s write the so-called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/>
                  <a:t>for this Markov Chain. 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701C8-6EE4-4415-F49C-C7CDDAD57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E1A1DA-0569-FF2D-598D-6752E1CB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625B5-7664-0821-29D6-27C233A72852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625B5-7664-0821-29D6-27C233A72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D16324-E609-0D8A-124E-E73A8DE45479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D16324-E609-0D8A-124E-E73A8DE4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84EC0-883E-C326-D07B-78AA825C0B97}"/>
                  </a:ext>
                </a:extLst>
              </p:cNvPr>
              <p:cNvSpPr txBox="1"/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84EC0-883E-C326-D07B-78AA825C0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DAE3C-D97F-2519-0C08-EDA8EB09EEB6}"/>
                  </a:ext>
                </a:extLst>
              </p:cNvPr>
              <p:cNvSpPr txBox="1"/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DAE3C-D97F-2519-0C08-EDA8EB09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328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1F8A-8CE6-1CED-2B45-5ADC36B69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EF47-F30A-6112-3E95-8F6FC55B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00DEB-052A-7A84-5A95-6444FD69A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do this, let’s write the so-called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first step equations </a:t>
                </a:r>
                <a:r>
                  <a:rPr lang="en-US"/>
                  <a:t>for this Markov Chain. 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00DEB-052A-7A84-5A95-6444FD69A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39CF9E-D2DA-409E-AE72-8629FA40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22DA82-0E20-9AD4-7A28-BB4E20BF0A1D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22DA82-0E20-9AD4-7A28-BB4E20BF0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511BB-D817-8DF5-843B-7C3CC4A84AE4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511BB-D817-8DF5-843B-7C3CC4A84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E289EA-74CF-FB00-2676-4FBD7E237F97}"/>
                  </a:ext>
                </a:extLst>
              </p:cNvPr>
              <p:cNvSpPr txBox="1"/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E289EA-74CF-FB00-2676-4FBD7E237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3E494C-A06E-A278-C7A7-81E8C2A4F338}"/>
                  </a:ext>
                </a:extLst>
              </p:cNvPr>
              <p:cNvSpPr txBox="1"/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3E494C-A06E-A278-C7A7-81E8C2A4F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751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62127-B4C1-7409-E298-D80F0846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83B8-B869-C514-4F5A-BB629B82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F8F75-EF66-7ABB-6798-8586593A1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first step equations for this Markov Chain are: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F8F75-EF66-7ABB-6798-8586593A1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344F38-7EB2-746E-575C-575D1293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29" y="3683000"/>
            <a:ext cx="5913221" cy="299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CB249-7636-FD31-F961-82BCFD1C4FDC}"/>
                  </a:ext>
                </a:extLst>
              </p:cNvPr>
              <p:cNvSpPr txBox="1"/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CB249-7636-FD31-F961-82BCFD1C4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49" y="6310479"/>
                <a:ext cx="122287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D9814-0BEB-B4DC-31D0-C2673F463F23}"/>
                  </a:ext>
                </a:extLst>
              </p:cNvPr>
              <p:cNvSpPr txBox="1"/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D9814-0BEB-B4DC-31D0-C2673F46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275" y="4241493"/>
                <a:ext cx="210422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A9ED7C-AC35-0B9D-0796-C61AA8137E79}"/>
                  </a:ext>
                </a:extLst>
              </p:cNvPr>
              <p:cNvSpPr txBox="1"/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A9ED7C-AC35-0B9D-0796-C61AA813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56" y="4133946"/>
                <a:ext cx="25448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23E9B6-4CCD-AFCE-35DF-E0A7ED06B2BB}"/>
                  </a:ext>
                </a:extLst>
              </p:cNvPr>
              <p:cNvSpPr txBox="1"/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23E9B6-4CCD-AFCE-35DF-E0A7ED06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03" y="3949280"/>
                <a:ext cx="272116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CA496F-2D73-DF0A-0774-21C47CC01651}"/>
                  </a:ext>
                </a:extLst>
              </p:cNvPr>
              <p:cNvSpPr txBox="1"/>
              <p:nvPr/>
            </p:nvSpPr>
            <p:spPr>
              <a:xfrm>
                <a:off x="-516168" y="6510534"/>
                <a:ext cx="61474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=1+1/3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+1/3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+1/3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CA496F-2D73-DF0A-0774-21C47CC01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6168" y="6510534"/>
                <a:ext cx="6147412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07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FB5E-B090-D3A4-5D3E-0C7062FC5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3DEC-0CD8-4C86-3BFF-3C2C465E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E475E-E5B8-33EB-0977-E4101300DD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first step equations for this Markov Chain are: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/>
              </a:p>
              <a:p>
                <a:endParaRPr lang="en-US"/>
              </a:p>
              <a:p>
                <a:r>
                  <a:rPr lang="en-US"/>
                  <a:t>This is just a system of 5 linear equations in five unknowns. Straightforward to solve (through substitution, gaussian elimination, computer solver, </a:t>
                </a:r>
                <a:r>
                  <a:rPr lang="en-US" err="1"/>
                  <a:t>etc</a:t>
                </a:r>
                <a:r>
                  <a:rPr lang="en-US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(Or you could say it’s a system of four equations in four unknowns since one of them is just zero)</a:t>
                </a:r>
              </a:p>
              <a:p>
                <a:pPr lvl="1" indent="0">
                  <a:buNone/>
                </a:pPr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E475E-E5B8-33EB-0977-E4101300D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491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9C15-EE47-4B58-DE3A-EC73F5D78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84E3-0B15-9FF1-F795-50CB0468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E2969-95D7-A17C-8505-BB596665E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399"/>
                <a:ext cx="11641143" cy="6324597"/>
              </a:xfrm>
            </p:spPr>
            <p:txBody>
              <a:bodyPr/>
              <a:lstStyle/>
              <a:p>
                <a:r>
                  <a:rPr lang="en-US" dirty="0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first step equations for this Markov Chain are: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</a:pPr>
                <a:endParaRPr lang="en-US" sz="1400" dirty="0"/>
              </a:p>
              <a:p>
                <a:r>
                  <a:rPr lang="en-US" dirty="0"/>
                  <a:t>Ad-hoc solve – first, easy eliminations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- leaving:</a:t>
                </a:r>
              </a:p>
              <a:p>
                <a:pPr marL="801688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marL="801688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=1+1/3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58788" lvl="1" indent="0">
                  <a:buNone/>
                </a:pPr>
                <a:r>
                  <a:rPr lang="en-US" b="0" dirty="0"/>
                  <a:t>	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1+1/3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+1/3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3+2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3(4+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8788" lvl="1" indent="0">
                  <a:buNone/>
                </a:pPr>
                <a:r>
                  <a:rPr lang="en-US" b="0" dirty="0"/>
                  <a:t>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dirty="0"/>
              </a:p>
              <a:p>
                <a:pPr marL="458788" lvl="1" indent="0">
                  <a:spcBef>
                    <a:spcPts val="1200"/>
                  </a:spcBef>
                  <a:buNone/>
                </a:pPr>
                <a:r>
                  <a:rPr lang="en-US" i="1" dirty="0"/>
                  <a:t>Then: </a:t>
                </a:r>
                <a:r>
                  <a:rPr lang="en-US" i="1" dirty="0" err="1"/>
                  <a:t>backsolve</a:t>
                </a:r>
                <a:r>
                  <a:rPr lang="en-US" i="1" dirty="0"/>
                  <a:t> for others….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i="1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E2969-95D7-A17C-8505-BB596665E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399"/>
                <a:ext cx="11641143" cy="6324597"/>
              </a:xfrm>
              <a:blipFill>
                <a:blip r:embed="rId2"/>
                <a:stretch>
                  <a:fillRect l="-785" t="-482" r="-262" b="-10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8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4FDBB-F3B5-8B58-AE0E-724741522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EA37-C304-2250-30D7-CB8A611E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DFCE-7BE2-E959-EFA0-8AA7EE5AE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isn’t a formal pre-requisite for this class but is used (in a very basic way!) in this topic. Let’s review…</a:t>
                </a:r>
              </a:p>
              <a:p>
                <a:endParaRPr lang="en-US" dirty="0"/>
              </a:p>
              <a:p>
                <a:r>
                  <a:rPr lang="en-US" dirty="0"/>
                  <a:t>Question: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DFCE-7BE2-E959-EFA0-8AA7EE5AE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07C7A-CDD6-1397-23F4-0B6B9E78830F}"/>
                  </a:ext>
                </a:extLst>
              </p:cNvPr>
              <p:cNvSpPr txBox="1"/>
              <p:nvPr/>
            </p:nvSpPr>
            <p:spPr>
              <a:xfrm>
                <a:off x="248478" y="4053299"/>
                <a:ext cx="6152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0.75  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0.25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, where:</a:t>
                </a:r>
                <a:endParaRPr lang="en-US" sz="240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07C7A-CDD6-1397-23F4-0B6B9E78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8" y="4053299"/>
                <a:ext cx="615232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789E4-71BF-FB25-B414-4FAA334C13FA}"/>
                  </a:ext>
                </a:extLst>
              </p:cNvPr>
              <p:cNvSpPr txBox="1"/>
              <p:nvPr/>
            </p:nvSpPr>
            <p:spPr>
              <a:xfrm>
                <a:off x="1722781" y="4651050"/>
                <a:ext cx="58707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=0×0+0.5×1+0.5×0.5=0.75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789E4-71BF-FB25-B414-4FAA334C1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1" y="4651050"/>
                <a:ext cx="58707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B18EA3-3C31-2E45-DBE3-C3110EFE14A4}"/>
                  </a:ext>
                </a:extLst>
              </p:cNvPr>
              <p:cNvSpPr txBox="1"/>
              <p:nvPr/>
            </p:nvSpPr>
            <p:spPr>
              <a:xfrm>
                <a:off x="1844701" y="5248801"/>
                <a:ext cx="58707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=0×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+0.5×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+0.5×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=0.25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B18EA3-3C31-2E45-DBE3-C3110EFE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01" y="5248801"/>
                <a:ext cx="58707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234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A8F3-07C3-DF94-71B2-D9433CD1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0C77-D3C8-1C74-D977-278DC609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Hitting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9A75C-843F-1F38-2792-D65CED018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 dirty="0"/>
                  <a:t>Our desired end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first step equations for this Markov Chain are: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+1/3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… or …  solve with linear system solution software…</a:t>
                </a:r>
              </a:p>
              <a:p>
                <a:endParaRPr lang="en-US" dirty="0"/>
              </a:p>
              <a:p>
                <a:r>
                  <a:rPr lang="en-US" dirty="0"/>
                  <a:t>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9A75C-843F-1F38-2792-D65CED018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649" r="-262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247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38C3-FB87-6134-E50D-11A375CF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1EA6D-BCF5-FFBE-C648-E46B569A9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For the fourth time, let’s compute the expectation of a geometric random variable.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We can model a geometric random variable as a Markov chain with two states. One is the state where we have not yet gotten our first heads, the other is where we’ve gotten our first heads.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b="0"/>
                  <a:t> is average time a Markov Chain starting at S takes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First step equation is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1EA6D-BCF5-FFBE-C648-E46B569A9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0BE16364-A7F2-C793-EF98-EF8E5D56733B}"/>
              </a:ext>
            </a:extLst>
          </p:cNvPr>
          <p:cNvSpPr/>
          <p:nvPr/>
        </p:nvSpPr>
        <p:spPr>
          <a:xfrm rot="5400000">
            <a:off x="8394856" y="5177924"/>
            <a:ext cx="220337" cy="5838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DC979-0BA9-5CB9-6B78-EA90C6044038}"/>
              </a:ext>
            </a:extLst>
          </p:cNvPr>
          <p:cNvSpPr txBox="1"/>
          <p:nvPr/>
        </p:nvSpPr>
        <p:spPr>
          <a:xfrm>
            <a:off x="8796972" y="5359702"/>
            <a:ext cx="215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is just 0.</a:t>
            </a:r>
          </a:p>
        </p:txBody>
      </p:sp>
      <p:pic>
        <p:nvPicPr>
          <p:cNvPr id="16" name="Picture 15" descr="A diagram of a yellow circle with black letters and a yellow circle with black letters&#10;&#10;Description automatically generated">
            <a:extLst>
              <a:ext uri="{FF2B5EF4-FFF2-40B4-BE49-F238E27FC236}">
                <a16:creationId xmlns:a16="http://schemas.microsoft.com/office/drawing/2014/main" id="{27450064-3068-2FC5-D1C2-AF925990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43" y="2890982"/>
            <a:ext cx="2232171" cy="1364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DE1A33-2076-407B-AD6B-67EB5620B9E5}"/>
                  </a:ext>
                </a:extLst>
              </p:cNvPr>
              <p:cNvSpPr txBox="1"/>
              <p:nvPr/>
            </p:nvSpPr>
            <p:spPr>
              <a:xfrm>
                <a:off x="2738583" y="5652774"/>
                <a:ext cx="618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DE1A33-2076-407B-AD6B-67EB5620B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583" y="5652774"/>
                <a:ext cx="618374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A5AE3C-EBDA-5D2B-9B92-DBCFB92805E1}"/>
                  </a:ext>
                </a:extLst>
              </p:cNvPr>
              <p:cNvSpPr txBox="1"/>
              <p:nvPr/>
            </p:nvSpPr>
            <p:spPr>
              <a:xfrm>
                <a:off x="1861129" y="6306046"/>
                <a:ext cx="618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A5AE3C-EBDA-5D2B-9B92-DBCFB9280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29" y="6306046"/>
                <a:ext cx="6183744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B231-4BA3-8971-DF07-94EF697D8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8D3F-454B-98A4-A304-8634E299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Flipping Until Two Consecutive Heads.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CDE3-6A2D-CE1A-CDA4-C4D43735E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we now want to model the process of flipping a coin until we get two consecutive heads.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Flips at times 2 and 3 not independent of flips at times 1 and 2 – not Bernoulli!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How </a:t>
                </a:r>
                <a:r>
                  <a:rPr lang="en-US" dirty="0"/>
                  <a:t>many flips on average do you think it will take if coin is fair,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can model with a Markov chain though - what does it look like?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CDE3-6A2D-CE1A-CDA4-C4D43735E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8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B4E16-2662-3D03-24B1-89F83529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2A41-ED0B-BD81-3B09-F69C0B3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Flipping Until Two Consecutive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565899-83A5-2285-9C1C-042FA6D34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we now want to model the process of flipping a coin until we get two consecutive heads. What </a:t>
                </a:r>
                <a:r>
                  <a:rPr lang="en-US" dirty="0"/>
                  <a:t>does </a:t>
                </a:r>
                <a:r>
                  <a:rPr lang="en-US" b="0" dirty="0"/>
                  <a:t>the equivalent Markov Chain look like?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First step equations: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565899-83A5-2285-9C1C-042FA6D34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33802565-B879-2490-4790-2A9D3119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2" y="1468941"/>
            <a:ext cx="4934274" cy="17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7C053-89FC-E807-EE7B-E9D3E5C6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887-EA12-6EBB-D0A3-B1D7D841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Flipping Until Two Consecutive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C1940-97A5-7CD0-79E7-7169F144C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685145"/>
              </a:xfrm>
            </p:spPr>
            <p:txBody>
              <a:bodyPr/>
              <a:lstStyle/>
              <a:p>
                <a:r>
                  <a:rPr lang="en-US" b="0"/>
                  <a:t>Suppose we now want to model the process of flipping a coin until we get two consecutive heads. What </a:t>
                </a:r>
                <a:r>
                  <a:rPr lang="en-US"/>
                  <a:t>does </a:t>
                </a:r>
                <a:r>
                  <a:rPr lang="en-US" b="0"/>
                  <a:t>the equivalent Markov Chain look like?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/>
              </a:p>
              <a:p>
                <a:endParaRPr lang="en-US"/>
              </a:p>
              <a:p>
                <a:r>
                  <a:rPr lang="en-US"/>
                  <a:t>First step equations: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C1940-97A5-7CD0-79E7-7169F144C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685145"/>
              </a:xfrm>
              <a:blipFill>
                <a:blip r:embed="rId2"/>
                <a:stretch>
                  <a:fillRect l="-796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99771EFF-5F99-8EA4-EEF8-248D826A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2" y="1468941"/>
            <a:ext cx="4934274" cy="1770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CFBD62-95C5-A39C-1498-14F15C291614}"/>
                  </a:ext>
                </a:extLst>
              </p:cNvPr>
              <p:cNvSpPr txBox="1"/>
              <p:nvPr/>
            </p:nvSpPr>
            <p:spPr>
              <a:xfrm>
                <a:off x="93657" y="4843929"/>
                <a:ext cx="77700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CFBD62-95C5-A39C-1498-14F15C29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4843929"/>
                <a:ext cx="7770093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830EA0-11C2-DC69-70B2-42C9E011BC96}"/>
                  </a:ext>
                </a:extLst>
              </p:cNvPr>
              <p:cNvSpPr txBox="1"/>
              <p:nvPr/>
            </p:nvSpPr>
            <p:spPr>
              <a:xfrm>
                <a:off x="93657" y="5383120"/>
                <a:ext cx="28601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830EA0-11C2-DC69-70B2-42C9E011B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5383120"/>
                <a:ext cx="286015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C337B2-FD4D-42B1-738E-82A98B9931B7}"/>
                  </a:ext>
                </a:extLst>
              </p:cNvPr>
              <p:cNvSpPr txBox="1"/>
              <p:nvPr/>
            </p:nvSpPr>
            <p:spPr>
              <a:xfrm>
                <a:off x="93657" y="5891145"/>
                <a:ext cx="3217142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C337B2-FD4D-42B1-738E-82A98B99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5891145"/>
                <a:ext cx="3217142" cy="848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624C0-C79E-3487-DD06-240295AEF247}"/>
                  </a:ext>
                </a:extLst>
              </p:cNvPr>
              <p:cNvSpPr txBox="1"/>
              <p:nvPr/>
            </p:nvSpPr>
            <p:spPr>
              <a:xfrm>
                <a:off x="4876802" y="3599992"/>
                <a:ext cx="56803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624C0-C79E-3487-DD06-240295AEF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3599992"/>
                <a:ext cx="5680364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1F21FF-2B47-3A7A-D44E-F1902956E25A}"/>
                  </a:ext>
                </a:extLst>
              </p:cNvPr>
              <p:cNvSpPr txBox="1"/>
              <p:nvPr/>
            </p:nvSpPr>
            <p:spPr>
              <a:xfrm>
                <a:off x="5257799" y="5922311"/>
                <a:ext cx="51238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1F21FF-2B47-3A7A-D44E-F1902956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5922311"/>
                <a:ext cx="5123873" cy="461665"/>
              </a:xfrm>
              <a:prstGeom prst="rect">
                <a:avLst/>
              </a:prstGeom>
              <a:blipFill>
                <a:blip r:embed="rId8"/>
                <a:stretch>
                  <a:fillRect l="-178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66B757-370A-0B56-8937-81A37F2A2CCF}"/>
                  </a:ext>
                </a:extLst>
              </p:cNvPr>
              <p:cNvSpPr txBox="1"/>
              <p:nvPr/>
            </p:nvSpPr>
            <p:spPr>
              <a:xfrm>
                <a:off x="6612222" y="5725173"/>
                <a:ext cx="2503055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66B757-370A-0B56-8937-81A37F2A2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22" y="5725173"/>
                <a:ext cx="2503055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8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2E52-C1DA-ABE4-1008-5E8682ED6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D1C1-1F58-E331-6734-FD7C07BE4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Probability of A Before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79F2C-A610-85E6-2D0B-8217C609A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26,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DCE1F-CAEC-49AC-3AE5-68CC070F34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292A819-AB18-9E45-876A-0EB3671FDFF3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16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643B-BA86-AAE7-CEFC-CAE3FF23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E01BF-DCAC-0022-D22F-DB0213126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that we reach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before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Example: You’re gambling, have a 50/50 chance of winning. Every round: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50% chance you win $1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50% chance you lose $1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Your plan is to keep playing until you make $100.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you start with $10 dollars, what’s the chance you get to $100 before you get to $0?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E01BF-DCAC-0022-D22F-DB0213126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B4424D-36C6-CD82-E81F-D09B9E14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3AA0-57FF-085B-FCE2-A497A120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267F-FC07-8D03-0D9B-34F8DFEE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9AE3E5-B562-166F-0547-AB97C28ABA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that we reach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before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Which of these are true?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9AE3E5-B562-166F-0547-AB97C28AB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583C6B-C230-B368-87FF-D33FB94C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6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4447C-435B-1151-8903-F9A150B9D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6F9B-C8DE-AFA8-C68F-9755537F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0C7E5-88CA-D20A-B7DF-A6590BD784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, that we reach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/>
                  <a:t> before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. Which of these are true?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strike="sngStrike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trike="sngStrike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0C7E5-88CA-D20A-B7DF-A6590BD78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4F566D-3001-5C1F-214F-E52794DBF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1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61D88-1F74-01D1-8899-B3A1CD960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570A-FCF6-63C7-F8D8-1DED9537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D33BC6-4BBE-71A2-8BA7-952D3255B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, that we reach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/>
                  <a:t> before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. We know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. Which of the two statements below are true?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D33BC6-4BBE-71A2-8BA7-952D3255B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334B5D-9E93-52AA-CE78-43A68175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F814-8B37-DECD-B4A5-3BB59A0F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8225-83E4-5797-6143-E2ACA0DB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E0605-56DD-370D-CCF9-59028FCA2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isn’t a formal pre-requisite for this class but is used (in a very basic way!) in this topic. Let’s review…</a:t>
                </a:r>
              </a:p>
              <a:p>
                <a:endParaRPr lang="en-US" dirty="0"/>
              </a:p>
              <a:p>
                <a:r>
                  <a:rPr lang="en-US" dirty="0"/>
                  <a:t>Question: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E0605-56DD-370D-CCF9-59028FCA2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394DC1-D9EA-C9FC-7577-C3E6D25A8DB7}"/>
                  </a:ext>
                </a:extLst>
              </p:cNvPr>
              <p:cNvSpPr txBox="1"/>
              <p:nvPr/>
            </p:nvSpPr>
            <p:spPr>
              <a:xfrm>
                <a:off x="248478" y="4053299"/>
                <a:ext cx="6152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=[0.75  0.25  0]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, where:</a:t>
                </a:r>
                <a:endParaRPr lang="en-US" sz="240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394DC1-D9EA-C9FC-7577-C3E6D25A8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8" y="4053299"/>
                <a:ext cx="615232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6FD8E-B041-0A66-AA9E-8D71D029ADF0}"/>
                  </a:ext>
                </a:extLst>
              </p:cNvPr>
              <p:cNvSpPr txBox="1"/>
              <p:nvPr/>
            </p:nvSpPr>
            <p:spPr>
              <a:xfrm>
                <a:off x="1722781" y="4651050"/>
                <a:ext cx="58707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=0×0+0.5×1+0.5×0.5=0.75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6FD8E-B041-0A66-AA9E-8D71D029A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1" y="4651050"/>
                <a:ext cx="58707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32098E-EB2A-E5D8-3A5C-552F8E559D87}"/>
                  </a:ext>
                </a:extLst>
              </p:cNvPr>
              <p:cNvSpPr txBox="1"/>
              <p:nvPr/>
            </p:nvSpPr>
            <p:spPr>
              <a:xfrm>
                <a:off x="1844701" y="5248801"/>
                <a:ext cx="58707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=0×0.5+0.5×0+0.5×0.5=0.25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32098E-EB2A-E5D8-3A5C-552F8E55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01" y="5248801"/>
                <a:ext cx="58707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EADBD-25D6-3961-9596-9FBBDC36D926}"/>
                  </a:ext>
                </a:extLst>
              </p:cNvPr>
              <p:cNvSpPr txBox="1"/>
              <p:nvPr/>
            </p:nvSpPr>
            <p:spPr>
              <a:xfrm>
                <a:off x="1532281" y="5846552"/>
                <a:ext cx="58707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=0×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+0.5×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+0.5×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EADBD-25D6-3961-9596-9FBBDC36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81" y="5846552"/>
                <a:ext cx="58707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774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8C80-821D-C742-7640-CB7AEB141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C361-DC93-6758-77D5-CF7749AC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66267-9D52-FACB-F4B2-F73DFB9E2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that we reach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before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We know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Which of the two statements below are true?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=1+0.5</m:t>
                    </m:r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b="0" strike="sngStrike" dirty="0"/>
                  <a:t> </a:t>
                </a:r>
                <a:r>
                  <a:rPr lang="en-US" b="0" dirty="0"/>
                  <a:t>  </a:t>
                </a:r>
                <a:r>
                  <a:rPr lang="en-US" b="0" i="1" dirty="0">
                    <a:solidFill>
                      <a:srgbClr val="C00000"/>
                    </a:solidFill>
                  </a:rPr>
                  <a:t>remember: these ar</a:t>
                </a:r>
                <a:r>
                  <a:rPr lang="en-US" i="1" dirty="0">
                    <a:solidFill>
                      <a:srgbClr val="C00000"/>
                    </a:solidFill>
                  </a:rPr>
                  <a:t>e probabilities!</a:t>
                </a:r>
                <a:endParaRPr lang="en-US" b="0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66267-9D52-FACB-F4B2-F73DFB9E2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6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5D109CA-4F6B-8DFE-2720-A5A38F8F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1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65F7-AA68-261C-7F84-0B396BF08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7ABC-0B43-43C7-EA57-BE749B0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6740F-17FD-28D4-7D02-AD48DA4EA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, that we reach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/>
                  <a:t> before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. We know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and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Why is this true? The event that the Markov chain gets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/>
                  <a:t>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is partitioned into two events: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Go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, then later get to 100: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left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0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Go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, then later get to 100: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right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0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6740F-17FD-28D4-7D02-AD48DA4EA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DB8CB52-53B6-C729-AF05-098C7E305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3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C77A-4D89-DBE7-24F7-DF52914C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E3F1-3818-E604-50E7-3D95B6F6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95E-5FB2-6B84-04EA-611C471A9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that we reach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before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We know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we have a system of 99 linear equations in 99 unknowns.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Could solve with a computer.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Or we can be clever!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95E-5FB2-6B84-04EA-611C471A9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69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39F55A-241C-7C30-B27C-736F2ECE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14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B973-5CEA-D483-9C0B-EC8B8623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268F-C01B-BF0A-7A9C-25F4B015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80A43-0C9D-07D6-1829-09660EB1B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that we reach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before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100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be the probability of reaching 100 before 0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We know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we have a system of 99 linear equations in 99 unknowns.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the average of its left and right neighbor, except leftmost node is 0 and rightmost node is 1. So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80A43-0C9D-07D6-1829-09660EB1B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E1612C-1C09-75EA-7929-5C903E6A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3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609C-3327-2FB9-CC77-81EC5BAF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A43F-C105-4778-BB22-23743C7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950A0-D9C6-EC8F-C8EE-B639D21FE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Now we have a system of 99 linear equations in 99 unknowns.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 is the average of its left and right neighbor, except leftmost node is 0 and rightmost node is 1. So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/>
                  <a:t>? Must be a straight line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and 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950A0-D9C6-EC8F-C8EE-B639D21FE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CFC9E2-27CB-80F9-073A-B89B3439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67349-6FBB-0E22-3B0B-9BA816864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829" y="2471508"/>
            <a:ext cx="7772400" cy="3262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F63F0-6821-D025-58DA-70BFAF685E06}"/>
                  </a:ext>
                </a:extLst>
              </p:cNvPr>
              <p:cNvSpPr txBox="1"/>
              <p:nvPr/>
            </p:nvSpPr>
            <p:spPr>
              <a:xfrm>
                <a:off x="-328663" y="3425172"/>
                <a:ext cx="2280492" cy="781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F63F0-6821-D025-58DA-70BFAF685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663" y="3425172"/>
                <a:ext cx="2280492" cy="781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29D74C-E163-4EB8-091B-5E15A409DFE0}"/>
              </a:ext>
            </a:extLst>
          </p:cNvPr>
          <p:cNvSpPr txBox="1"/>
          <p:nvPr/>
        </p:nvSpPr>
        <p:spPr>
          <a:xfrm>
            <a:off x="5257800" y="1865366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Intuition is great: but verify afterwards!</a:t>
            </a:r>
          </a:p>
        </p:txBody>
      </p:sp>
    </p:spTree>
    <p:extLst>
      <p:ext uri="{BB962C8B-B14F-4D97-AF65-F5344CB8AC3E}">
        <p14:creationId xmlns:p14="http://schemas.microsoft.com/office/powerpoint/2010/main" val="10288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62960-622A-B65F-0A96-4644DF538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E4C4-BC0B-A7F0-5A37-AD9B37CF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A Before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5DDA7-2484-767A-77EF-ACD685E13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problem we might ask about Markov Chains: What is the probability that if we start at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, that we reach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/>
                  <a:t> before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Example: If we start with $10, there is a 10/100=10% chance that we get to $100 before we get to $0.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5DDA7-2484-767A-77EF-ACD685E13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B2FD85-5635-6EB1-2EF0-792CCECFD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52C45F-F034-FDCE-60B8-938A60A7A049}"/>
                  </a:ext>
                </a:extLst>
              </p:cNvPr>
              <p:cNvSpPr txBox="1"/>
              <p:nvPr/>
            </p:nvSpPr>
            <p:spPr>
              <a:xfrm>
                <a:off x="-328663" y="3425172"/>
                <a:ext cx="2280492" cy="781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52C45F-F034-FDCE-60B8-938A60A7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663" y="3425172"/>
                <a:ext cx="2280492" cy="781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DDA1AD5-1115-1E75-655B-7D4971B63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829" y="2471508"/>
            <a:ext cx="7772400" cy="32624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9DF4FF-9A58-4438-95B0-A4574E925085}"/>
              </a:ext>
            </a:extLst>
          </p:cNvPr>
          <p:cNvCxnSpPr>
            <a:cxnSpLocks/>
          </p:cNvCxnSpPr>
          <p:nvPr/>
        </p:nvCxnSpPr>
        <p:spPr>
          <a:xfrm>
            <a:off x="3708839" y="4378872"/>
            <a:ext cx="86710" cy="2246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746DAC-448D-C629-EE5C-26C02AAE89BA}"/>
              </a:ext>
            </a:extLst>
          </p:cNvPr>
          <p:cNvSpPr txBox="1"/>
          <p:nvPr/>
        </p:nvSpPr>
        <p:spPr>
          <a:xfrm>
            <a:off x="3243756" y="3975515"/>
            <a:ext cx="110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912019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B623-505F-5C56-A8B8-460470E9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66B0-873C-9572-0370-C6E448E5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Casino with House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5BBC5-BF09-05D1-7F43-88FA8D26E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Example: You’re gambling, have a p=48% chance of winning. Every round: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48% chance you win $1.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52% chance you lose $1.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Your plan is to keep playing until you make M=$100.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If you start with $10 dollars, what’s the chance you get to M=$100 before you get to $0?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=0.48⋅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+0.52⋅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99 equations with 99 unknowns. Appendix of the notes gives solution.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5BBC5-BF09-05D1-7F43-88FA8D26E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160EFA-8FBF-AC94-FAD1-D93EA75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79A214-D79E-5AEC-2625-540648ACA5CB}"/>
                  </a:ext>
                </a:extLst>
              </p:cNvPr>
              <p:cNvSpPr txBox="1"/>
              <p:nvPr/>
            </p:nvSpPr>
            <p:spPr>
              <a:xfrm>
                <a:off x="2425148" y="4979504"/>
                <a:ext cx="2474843" cy="928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𝑀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79A214-D79E-5AEC-2625-540648ACA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148" y="4979504"/>
                <a:ext cx="2474843" cy="928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A016E-1F18-8B55-CB2F-F64094AF1FD1}"/>
                  </a:ext>
                </a:extLst>
              </p:cNvPr>
              <p:cNvSpPr txBox="1"/>
              <p:nvPr/>
            </p:nvSpPr>
            <p:spPr>
              <a:xfrm>
                <a:off x="5766353" y="4996689"/>
                <a:ext cx="2474843" cy="87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A016E-1F18-8B55-CB2F-F64094AF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53" y="4996689"/>
                <a:ext cx="2474843" cy="870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5CACF1-8E12-2E93-534F-FE998BB09C15}"/>
                  </a:ext>
                </a:extLst>
              </p:cNvPr>
              <p:cNvSpPr txBox="1"/>
              <p:nvPr/>
            </p:nvSpPr>
            <p:spPr>
              <a:xfrm>
                <a:off x="7972046" y="5201295"/>
                <a:ext cx="1570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≠0.5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5CACF1-8E12-2E93-534F-FE998BB09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46" y="5201295"/>
                <a:ext cx="1570182" cy="461665"/>
              </a:xfrm>
              <a:prstGeom prst="rect">
                <a:avLst/>
              </a:prstGeom>
              <a:blipFill>
                <a:blip r:embed="rId6"/>
                <a:stretch>
                  <a:fillRect l="-62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7E08-39FF-9A2C-4BDC-4C58754A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6C06-3220-792F-7DA4-7A15477A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Casino with House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C561-1348-1C5A-C0B4-C9E6E9A6F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Example: You’re gambling, have a p=48% chance of winning. Every round: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48% chance you win $1.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52% chance you lose $1.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Your plan is to keep playing until you make M=$100.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If you start with $10 dollars, what’s the chance you get to M=$100 before you get to $0?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9C286-0330-96B7-CED4-D3E109DB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5565990"/>
            <a:ext cx="11099484" cy="1212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01470-D3D0-ACAE-1503-10C3AA153ED8}"/>
                  </a:ext>
                </a:extLst>
              </p:cNvPr>
              <p:cNvSpPr txBox="1"/>
              <p:nvPr/>
            </p:nvSpPr>
            <p:spPr>
              <a:xfrm>
                <a:off x="1699491" y="4071784"/>
                <a:ext cx="3925454" cy="909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100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2440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01470-D3D0-ACAE-1503-10C3AA153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1" y="4071784"/>
                <a:ext cx="3925454" cy="909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F4C14-4A81-3DD7-0606-C9A7BE436C45}"/>
                  </a:ext>
                </a:extLst>
              </p:cNvPr>
              <p:cNvSpPr txBox="1"/>
              <p:nvPr/>
            </p:nvSpPr>
            <p:spPr>
              <a:xfrm>
                <a:off x="5978790" y="4088969"/>
                <a:ext cx="3331465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=0.52/0.48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F4C14-4A81-3DD7-0606-C9A7BE436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90" y="4088969"/>
                <a:ext cx="3331465" cy="848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A53A9F6-C8C6-798D-3C7E-AA210A69425F}"/>
              </a:ext>
            </a:extLst>
          </p:cNvPr>
          <p:cNvSpPr txBox="1"/>
          <p:nvPr/>
        </p:nvSpPr>
        <p:spPr>
          <a:xfrm>
            <a:off x="4185920" y="4980815"/>
            <a:ext cx="191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err="1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=10</a:t>
            </a:r>
          </a:p>
        </p:txBody>
      </p:sp>
    </p:spTree>
    <p:extLst>
      <p:ext uri="{BB962C8B-B14F-4D97-AF65-F5344CB8AC3E}">
        <p14:creationId xmlns:p14="http://schemas.microsoft.com/office/powerpoint/2010/main" val="4027778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2C87D-374A-C675-FB08-F1571FB12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77"/>
            <a:ext cx="7772400" cy="3262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1E619-0357-93EB-F0F5-FDAF83DB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50/50 Odds vs. 48/52 Odds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30AC-25B2-D5AD-DEF7-BD1397CB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Visually, we can compare the two situations below.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9E40B-3099-E686-0180-7A5AFA41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25" y="3607606"/>
            <a:ext cx="7772400" cy="325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33C7F-4F8E-7AA9-4857-A1C7BA5430EE}"/>
              </a:ext>
            </a:extLst>
          </p:cNvPr>
          <p:cNvSpPr txBox="1"/>
          <p:nvPr/>
        </p:nvSpPr>
        <p:spPr>
          <a:xfrm>
            <a:off x="93657" y="4253066"/>
            <a:ext cx="371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 tiny house edge makes it extremely difficult to walk away as a winner.</a:t>
            </a:r>
          </a:p>
        </p:txBody>
      </p:sp>
    </p:spTree>
    <p:extLst>
      <p:ext uri="{BB962C8B-B14F-4D97-AF65-F5344CB8AC3E}">
        <p14:creationId xmlns:p14="http://schemas.microsoft.com/office/powerpoint/2010/main" val="3483758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5312E-22B8-CEDE-362D-1651A952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F94D-16E8-DF2B-B1DC-CABEEC849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536EB-DBA3-CA72-934B-7D123AC1E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26,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FE11E-BC59-C8AB-1251-1E4F58E0B6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DFFB39B-054C-B6F4-B238-7F17A3A2A98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7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13CB-945F-F860-CDFF-AF1388F70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7346-44B0-AEF1-0367-DE9B44A47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Markov Chain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41DDA-A6A1-B216-2DC9-B32E760D2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26,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D808E-88A2-F090-B52A-A0B7F87127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75EB60F-8398-1A88-5EAC-8F69BCBB83DD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09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0959-42E7-5254-F64F-76C5890A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Step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507BC-C71A-9E66-E605-DC792F2C5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Markov Chain is a series of random variables, such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know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know the transition probability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𝑝𝑟𝑒𝑣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The distribution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th random variable in the chain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modeling a problem as a Markov Chain, can solve using “first step analysis”.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Computations are often easier than other “lower level” techniques.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Examples: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Finding the expected time to reach a given state (getting two tails in a row).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Finding the probability of reaching one state before another (making $100 before running out of money).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507BC-C71A-9E66-E605-DC792F2C5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690" b="-1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5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2C72E-998D-1EFD-1E29-2C8AC979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93" y="1408925"/>
            <a:ext cx="6786390" cy="3439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6F2D4-6ED7-DA3E-14B3-3659EB37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Markov Chain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C30A-BE2D-069A-5A12-52733AAD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an example of samples generated by a Markov Chain.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the same Markov Chain in page 3 of the notes.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System is initially in state 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A it can go to B with probability 0.5, and to D with probability 0.5.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B it can only go to C (with probability 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r>
              <a:rPr lang="en-US" dirty="0"/>
              <a:t>Simulator at </a:t>
            </a:r>
            <a:r>
              <a:rPr lang="en-US" dirty="0">
                <a:hlinkClick r:id="rId3"/>
              </a:rPr>
              <a:t>https://joshh.ug/cs70/markov_simulator_g5.html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8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0C678D-412E-E6A8-3578-3AFD5A2E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58" y="4074004"/>
            <a:ext cx="5479458" cy="2941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54A6B-8212-9894-C809-87A2055A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Chain: Informal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5B731-C0DC-3C53-48AA-D82F161230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we saw samples generated by a Markov Chain.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Markov Chain is a sequence of random variables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state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5B731-C0DC-3C53-48AA-D82F161230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646F94B-7938-718A-CD5F-23F070704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947" y="1522899"/>
            <a:ext cx="5257861" cy="2739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47FAC-FA9F-69DF-EB91-19693BC56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11" y="1522899"/>
            <a:ext cx="5419022" cy="2870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7742E1-7CA1-BB87-F479-1D792F66CBB4}"/>
                  </a:ext>
                </a:extLst>
              </p:cNvPr>
              <p:cNvSpPr txBox="1"/>
              <p:nvPr/>
            </p:nvSpPr>
            <p:spPr>
              <a:xfrm>
                <a:off x="1545780" y="4162737"/>
                <a:ext cx="1564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7742E1-7CA1-BB87-F479-1D792F66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80" y="4162737"/>
                <a:ext cx="15646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56A535-24E8-1698-F0CB-F2A76A40A651}"/>
                  </a:ext>
                </a:extLst>
              </p:cNvPr>
              <p:cNvSpPr txBox="1"/>
              <p:nvPr/>
            </p:nvSpPr>
            <p:spPr>
              <a:xfrm>
                <a:off x="8190131" y="4162737"/>
                <a:ext cx="1564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56A535-24E8-1698-F0CB-F2A76A40A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131" y="4162737"/>
                <a:ext cx="156460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981A04-8BAC-0789-F04A-23626083E32E}"/>
                  </a:ext>
                </a:extLst>
              </p:cNvPr>
              <p:cNvSpPr txBox="1"/>
              <p:nvPr/>
            </p:nvSpPr>
            <p:spPr>
              <a:xfrm>
                <a:off x="6460618" y="6131992"/>
                <a:ext cx="1564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981A04-8BAC-0789-F04A-23626083E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618" y="6131992"/>
                <a:ext cx="156460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74E8E6-DEAB-C2F1-3292-DDF1F675D808}"/>
              </a:ext>
            </a:extLst>
          </p:cNvPr>
          <p:cNvSpPr txBox="1"/>
          <p:nvPr/>
        </p:nvSpPr>
        <p:spPr>
          <a:xfrm>
            <a:off x="215544" y="5822119"/>
            <a:ext cx="311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hlinkClick r:id="rId9"/>
              </a:rPr>
              <a:t>Click this link to run a simulation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48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D2E8-F429-490E-4A29-2D6B4260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B5FD3-F0F8-B897-AFA2-26951C6E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72628"/>
            <a:ext cx="6786390" cy="3439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3291B-F0D8-7A66-CE38-C9B96D03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C347A-9AE2-BD93-8175-D4503D79E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 Chain </a:t>
                </a:r>
                <a:r>
                  <a:rPr lang="en-US" dirty="0"/>
                  <a:t>is a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Each random variable takes on some value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finite K.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represents state of Markov chain at time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given by 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Examples for our simulation: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 2, 3, 4, 5}</m:t>
                    </m:r>
                  </m:oMath>
                </a14:m>
                <a:r>
                  <a:rPr lang="en-US" dirty="0"/>
                  <a:t> (one for each state)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0 0 0 0]</m:t>
                    </m:r>
                  </m:oMath>
                </a14:m>
                <a:r>
                  <a:rPr lang="en-US" dirty="0"/>
                  <a:t> (always start in 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1, 2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=2|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=4,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98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4,2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C347A-9AE2-BD93-8175-D4503D79E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A5D7C-4F29-37A7-73FB-6619A040EF13}"/>
                  </a:ext>
                </a:extLst>
              </p:cNvPr>
              <p:cNvSpPr txBox="1"/>
              <p:nvPr/>
            </p:nvSpPr>
            <p:spPr>
              <a:xfrm>
                <a:off x="6826145" y="4419049"/>
                <a:ext cx="18188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(4,2)</m:t>
                      </m:r>
                    </m:oMath>
                  </m:oMathPara>
                </a14:m>
                <a:endParaRPr lang="en-US" sz="1400">
                  <a:solidFill>
                    <a:schemeClr val="accent4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A5D7C-4F29-37A7-73FB-6619A040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45" y="4419049"/>
                <a:ext cx="1818861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06395E-8C32-EA70-1F87-1D3C8B57F4A9}"/>
                  </a:ext>
                </a:extLst>
              </p:cNvPr>
              <p:cNvSpPr txBox="1"/>
              <p:nvPr/>
            </p:nvSpPr>
            <p:spPr>
              <a:xfrm>
                <a:off x="6826146" y="3505146"/>
                <a:ext cx="18188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(1,2)</m:t>
                      </m:r>
                    </m:oMath>
                  </m:oMathPara>
                </a14:m>
                <a:endParaRPr lang="en-US" sz="1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06395E-8C32-EA70-1F87-1D3C8B57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46" y="3505146"/>
                <a:ext cx="1818861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23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defRPr sz="2400" dirty="0">
            <a:latin typeface="Inter Light" panose="02000403000000020004" pitchFamily="2" charset="0"/>
            <a:ea typeface="Inter Light" panose="02000403000000020004" pitchFamily="2" charset="0"/>
            <a:cs typeface="Inter Light" panose="020004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4907</Words>
  <Application>Microsoft Office PowerPoint</Application>
  <PresentationFormat>Widescreen</PresentationFormat>
  <Paragraphs>514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xkcd of the day</vt:lpstr>
      <vt:lpstr>Linear Algebra Check</vt:lpstr>
      <vt:lpstr>Linear Algebra Query</vt:lpstr>
      <vt:lpstr>Linear Algebra Query</vt:lpstr>
      <vt:lpstr>Linear Algebra Query</vt:lpstr>
      <vt:lpstr>Markov Chain Introduction</vt:lpstr>
      <vt:lpstr>Example Markov Chain Samples</vt:lpstr>
      <vt:lpstr>Markov Chain: Informal Definition</vt:lpstr>
      <vt:lpstr>Markov Chain: Formal Definition</vt:lpstr>
      <vt:lpstr>Markov Chain: State Space and Transition Probability Matrix</vt:lpstr>
      <vt:lpstr>Markov Chain: Terminology</vt:lpstr>
      <vt:lpstr>Test Your Understanding</vt:lpstr>
      <vt:lpstr>Test Your Understanding</vt:lpstr>
      <vt:lpstr>Markov Chain</vt:lpstr>
      <vt:lpstr>The Invariant Distribution</vt:lpstr>
      <vt:lpstr>Long Term Behavior of Three State Markov Chain</vt:lpstr>
      <vt:lpstr>Long Term Behavior of Three State Markov Chain</vt:lpstr>
      <vt:lpstr>Long Term Behavior of Three State Markov Chain</vt:lpstr>
      <vt:lpstr>Long Term Behavior of Three State Markov Chain</vt:lpstr>
      <vt:lpstr>Long Term Behavior of Three State Markov Chain</vt:lpstr>
      <vt:lpstr>Long Term Behavior of Three State Markov Chain</vt:lpstr>
      <vt:lpstr>Long Term Behavior of Three State Markov Chain using Linear Algebra</vt:lpstr>
      <vt:lpstr>Long Term Behavior of Three State Markov Chain using Linear Algebra</vt:lpstr>
      <vt:lpstr>Long Term Behavior of Three State Markov Chain – using observations</vt:lpstr>
      <vt:lpstr>Alternate View: Distribution of X_1</vt:lpstr>
      <vt:lpstr>Alternate View: The Distribution of X_n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Hitting Time</vt:lpstr>
      <vt:lpstr>Example 2: Expectation of a Geometric Random Variable</vt:lpstr>
      <vt:lpstr>Example 3: Flipping Until Two Consecutive Heads.</vt:lpstr>
      <vt:lpstr>Example 3: Flipping Until Two Consecutive Heads.</vt:lpstr>
      <vt:lpstr>Example 3: Flipping Until Two Consecutive Heads.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Probability of A Before B</vt:lpstr>
      <vt:lpstr>Example 2: Casino with House Edge</vt:lpstr>
      <vt:lpstr>Example 2: Casino with House Edge</vt:lpstr>
      <vt:lpstr>50/50 Odds vs. 48/52 Odds</vt:lpstr>
      <vt:lpstr>Summary</vt:lpstr>
      <vt:lpstr>First Step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Steve Tate</cp:lastModifiedBy>
  <cp:revision>10</cp:revision>
  <cp:lastPrinted>2024-11-15T01:08:20Z</cp:lastPrinted>
  <dcterms:created xsi:type="dcterms:W3CDTF">2024-10-03T17:23:53Z</dcterms:created>
  <dcterms:modified xsi:type="dcterms:W3CDTF">2025-08-06T16:31:43Z</dcterms:modified>
</cp:coreProperties>
</file>